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Methodisch 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r>
              <a:rPr lang="nl-NL" dirty="0" smtClean="0"/>
              <a:t>Les 6 | Thema 10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4267438"/>
            <a:ext cx="3515079" cy="2330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434" y="0"/>
            <a:ext cx="3165566" cy="31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Warme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Mensen die angstig en onzeker zijn zoeken veiligheid en geborgenheid</a:t>
            </a:r>
          </a:p>
          <a:p>
            <a:r>
              <a:rPr lang="nl-NL" dirty="0" smtClean="0"/>
              <a:t>Ieder mens zoekt hechting / gehechtheid </a:t>
            </a:r>
          </a:p>
          <a:p>
            <a:r>
              <a:rPr lang="nl-NL" dirty="0" smtClean="0"/>
              <a:t>Dat begint al bij hechting tussen moeder en kind (hechtingstheorie </a:t>
            </a:r>
            <a:r>
              <a:rPr lang="nl-NL" dirty="0" err="1" smtClean="0"/>
              <a:t>Bowlby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 smtClean="0"/>
              <a:t>Hans Houweling bedacht in de jaren 80: warme zorg voor dementerenden</a:t>
            </a:r>
          </a:p>
          <a:p>
            <a:r>
              <a:rPr lang="nl-NL" dirty="0" smtClean="0"/>
              <a:t>Cliënten naar kleine woongroepjes aparte woningen vlak bij elkaar </a:t>
            </a:r>
          </a:p>
          <a:p>
            <a:r>
              <a:rPr lang="nl-NL" dirty="0" smtClean="0"/>
              <a:t>Anton Pieckhofje</a:t>
            </a:r>
          </a:p>
          <a:p>
            <a:r>
              <a:rPr lang="nl-NL" dirty="0" smtClean="0"/>
              <a:t>Warme zorg is gebaseerd p[ veiligheid, geborgenheid en sfeer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889" y="4314559"/>
            <a:ext cx="3822111" cy="25434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889" y="-1"/>
            <a:ext cx="3822111" cy="21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Leefomgeving van de cliënt volgens principe warme zorg: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Warme kleuren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Gezellige, huiselijke inrichting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Vaste vloerbedekking (geen zeil)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Weinig afgesloten binnendeuren (bewegen zonder blokkades)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Ronde vormen in plaats van vierkante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Kleine ruimtes voor kleine cliëntgroepen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Rustige sfeervolle achtergrondmuziek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Bij voorkeur geen ziekenhuisachtige meubels en spullen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48" y="-4860"/>
            <a:ext cx="5069952" cy="28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medewerkers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63754"/>
            <a:ext cx="9132872" cy="3880773"/>
          </a:xfrm>
        </p:spPr>
        <p:txBody>
          <a:bodyPr/>
          <a:lstStyle/>
          <a:p>
            <a:r>
              <a:rPr lang="nl-NL" dirty="0" smtClean="0"/>
              <a:t>Warme zorg wordt versterkt door de medewerkers die ze bieden: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</a:t>
            </a:r>
            <a:r>
              <a:rPr lang="nl-NL" dirty="0" smtClean="0"/>
              <a:t>ouding gebaseerd op inlevingsvermogen, warme aandacht, geduld en respect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Eigen kleding in plaats van uniform of doktersjas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Begeleiders doen veel samen met cliënten (koken, eten en wassen)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Klein vast team zonder te veel wisselingen qua personeel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Fysieke warme aandacht (knuffel, aai over de bol)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858" y="4223323"/>
            <a:ext cx="4488142" cy="26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maatregelen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1"/>
            <a:ext cx="9511695" cy="51569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Geen verplichte activiteiten (cliënt bepaalt zijn dag, zelfs inactief gedrag)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Geen vaste bezoektijden; naasten mogen altijd binnen komen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Een huisdier mag gewoon mee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Is in een Anton Pieckhofje dan </a:t>
            </a:r>
            <a:r>
              <a:rPr lang="nl-NL" dirty="0"/>
              <a:t>á</a:t>
            </a:r>
            <a:r>
              <a:rPr lang="nl-NL" dirty="0" smtClean="0"/>
              <a:t>lles positief?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Het was een zeer succesvol en positief initiatief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Helaas is zoiets niet haalbaar voor heel Nederland (kosten en praktijk)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Veel aspecten eruit kun je natuurlijk wel toepassen binnen de instellingssetting waarin je werkt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Warme, aandachtvolle benadering kun je (ja, móet je) integreren in je beroepshouding, wáár je ook werkt en hoe veel of weinig tijd je er ook voor denkt te kunnen hebben.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104" y="5368834"/>
            <a:ext cx="2419895" cy="148916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370" y="-5080"/>
            <a:ext cx="3362142" cy="20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 </a:t>
            </a:r>
            <a:r>
              <a:rPr lang="nl-NL" dirty="0" err="1" smtClean="0"/>
              <a:t>Urlings</a:t>
            </a:r>
            <a:r>
              <a:rPr lang="nl-NL" dirty="0" smtClean="0"/>
              <a:t> (nieuwe benadering)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2831" y="1178560"/>
            <a:ext cx="11262117" cy="5588000"/>
          </a:xfrm>
        </p:spPr>
        <p:txBody>
          <a:bodyPr/>
          <a:lstStyle/>
          <a:p>
            <a:r>
              <a:rPr lang="nl-NL" dirty="0"/>
              <a:t>G</a:t>
            </a:r>
            <a:r>
              <a:rPr lang="nl-NL" dirty="0" smtClean="0"/>
              <a:t>ebruiken bij dementerenden met (én zonder) een verstandelijke beperking (4 pijlers)</a:t>
            </a:r>
          </a:p>
          <a:p>
            <a:pPr>
              <a:buFont typeface="+mj-lt"/>
              <a:buAutoNum type="arabicPeriod"/>
            </a:pPr>
            <a:r>
              <a:rPr lang="nl-NL" u="sng" dirty="0" smtClean="0"/>
              <a:t>Fenomenologische benadering;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Filosofische leer die het verschijnsel (fenomeen) bestudeert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Vanuit dat fenomeen</a:t>
            </a:r>
            <a:r>
              <a:rPr lang="nl-NL" dirty="0"/>
              <a:t>,</a:t>
            </a:r>
            <a:r>
              <a:rPr lang="nl-NL" dirty="0" smtClean="0"/>
              <a:t> de essentie (kern) van wat iemand beleeft proberen te vatten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De cliëntbeleving staat centraal en jij speelt er op in</a:t>
            </a:r>
          </a:p>
          <a:p>
            <a:pPr>
              <a:buFont typeface="+mj-lt"/>
              <a:buAutoNum type="arabicPeriod" startAt="2"/>
            </a:pPr>
            <a:r>
              <a:rPr lang="nl-NL" u="sng" dirty="0" smtClean="0"/>
              <a:t>Andere benaderingswijzen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Combineer fenomenologische benadering met RIT, </a:t>
            </a:r>
            <a:r>
              <a:rPr lang="nl-NL" dirty="0" err="1" smtClean="0"/>
              <a:t>validation</a:t>
            </a:r>
            <a:r>
              <a:rPr lang="nl-NL" dirty="0" smtClean="0"/>
              <a:t> en warme zorg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Vul aan met haptonomie, massage humor, muziek en </a:t>
            </a:r>
            <a:r>
              <a:rPr lang="nl-NL" dirty="0" err="1" smtClean="0"/>
              <a:t>snoezelen</a:t>
            </a:r>
            <a:endParaRPr lang="nl-NL" dirty="0" smtClean="0"/>
          </a:p>
          <a:p>
            <a:pPr>
              <a:buFont typeface="+mj-lt"/>
              <a:buAutoNum type="arabicPeriod" startAt="3"/>
            </a:pPr>
            <a:r>
              <a:rPr lang="nl-NL" u="sng" dirty="0" smtClean="0"/>
              <a:t>Het levensverhaal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Levensverhaal van de cliënt leren kennen (vraag naasten)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Client kan moeilijk slapen, maar dronk altijd melk met honing, als je dat weet los je het zo op</a:t>
            </a:r>
            <a:endParaRPr lang="nl-NL" dirty="0"/>
          </a:p>
          <a:p>
            <a:pPr>
              <a:buFont typeface="+mj-lt"/>
              <a:buAutoNum type="arabicPeriod" startAt="4"/>
            </a:pPr>
            <a:r>
              <a:rPr lang="nl-NL" u="sng" dirty="0" smtClean="0"/>
              <a:t>Huidige behoeften en wensen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Probeer zicht te krijgen op behoeften en wensen van de individuele cliënt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Hoe zou je zelf oud willen worden als je gaat dementeren?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6506" r="11270" b="8074"/>
          <a:stretch/>
        </p:blipFill>
        <p:spPr>
          <a:xfrm>
            <a:off x="8909390" y="2795451"/>
            <a:ext cx="3282610" cy="19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Opdrachten </a:t>
            </a:r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/>
              <a:t>Ga naar van welzijn.angerenstein.nl</a:t>
            </a:r>
          </a:p>
          <a:p>
            <a:r>
              <a:rPr lang="nl-NL" dirty="0"/>
              <a:t>Ga naar Maatschappelijke </a:t>
            </a:r>
            <a:r>
              <a:rPr lang="nl-NL" dirty="0" smtClean="0"/>
              <a:t>Zorg</a:t>
            </a:r>
            <a:endParaRPr lang="nl-NL" dirty="0"/>
          </a:p>
          <a:p>
            <a:r>
              <a:rPr lang="nl-NL" dirty="0"/>
              <a:t>Ga dan naar boek </a:t>
            </a:r>
            <a:r>
              <a:rPr lang="nl-NL" dirty="0" smtClean="0"/>
              <a:t>Maatschappelijke zorg 1</a:t>
            </a:r>
            <a:endParaRPr lang="nl-NL" dirty="0"/>
          </a:p>
          <a:p>
            <a:r>
              <a:rPr lang="nl-NL" dirty="0"/>
              <a:t>Naar VW thema </a:t>
            </a:r>
            <a:r>
              <a:rPr lang="nl-NL" dirty="0" smtClean="0"/>
              <a:t>10</a:t>
            </a:r>
            <a:endParaRPr lang="nl-NL" dirty="0"/>
          </a:p>
          <a:p>
            <a:r>
              <a:rPr lang="nl-NL" dirty="0"/>
              <a:t>Maak </a:t>
            </a:r>
            <a:r>
              <a:rPr lang="nl-NL" dirty="0" smtClean="0"/>
              <a:t>van VW opdracht 3, verder de KBS </a:t>
            </a:r>
            <a:r>
              <a:rPr lang="nl-NL" smtClean="0"/>
              <a:t>van thema 10</a:t>
            </a:r>
          </a:p>
          <a:p>
            <a:r>
              <a:rPr lang="nl-NL" smtClean="0"/>
              <a:t>Sla </a:t>
            </a:r>
            <a:r>
              <a:rPr lang="nl-NL" dirty="0"/>
              <a:t>je opdrachten goed op in je pc, is aan het eind van LP 7</a:t>
            </a:r>
            <a:r>
              <a:rPr lang="nl-NL" dirty="0" smtClean="0"/>
              <a:t> je </a:t>
            </a:r>
            <a:r>
              <a:rPr lang="nl-NL" dirty="0"/>
              <a:t>bewijs van inzet en voorwaarde om </a:t>
            </a:r>
            <a:r>
              <a:rPr lang="nl-NL" u="sng" dirty="0"/>
              <a:t>de toets </a:t>
            </a:r>
            <a:r>
              <a:rPr lang="nl-NL" dirty="0"/>
              <a:t>te kunnen halen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444" y="1"/>
            <a:ext cx="2722555" cy="38666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589" y="1"/>
            <a:ext cx="220084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26A9F3-2C8B-482D-97D4-7B4F1637A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5333D9-F633-4919-B179-CDA73793C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8F5A6C-EC11-4FED-86D1-0FC97E85B9D3}">
  <ds:schemaRefs>
    <ds:schemaRef ds:uri="http://schemas.microsoft.com/office/2006/metadata/properties"/>
    <ds:schemaRef ds:uri="1f671bd0-527c-4d2a-98b8-6946169f1e3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b9f8bbe-82d2-46a4-909f-9c23c02db6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838</TotalTime>
  <Words>503</Words>
  <Application>Microsoft Office PowerPoint</Application>
  <PresentationFormat>Breedbeeld</PresentationFormat>
  <Paragraphs>59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</vt:lpstr>
      <vt:lpstr>Methodisch werken</vt:lpstr>
      <vt:lpstr>Warme zorg</vt:lpstr>
      <vt:lpstr>De omgeving</vt:lpstr>
      <vt:lpstr>De medewerkers</vt:lpstr>
      <vt:lpstr>Overige maatregelen</vt:lpstr>
      <vt:lpstr>Methode Urlings (nieuwe benadering)</vt:lpstr>
      <vt:lpstr>Opdrachten 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 werken</dc:title>
  <dc:creator>Simon Poelman</dc:creator>
  <cp:lastModifiedBy>Simon Poelman</cp:lastModifiedBy>
  <cp:revision>7</cp:revision>
  <dcterms:created xsi:type="dcterms:W3CDTF">2020-04-06T18:14:10Z</dcterms:created>
  <dcterms:modified xsi:type="dcterms:W3CDTF">2020-04-07T08:12:22Z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